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667128518806515E-2"/>
          <c:y val="0.17287491381458112"/>
          <c:w val="0.78057990605251593"/>
          <c:h val="0.7131169862045390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TESTLERİN ETKİLEME ORANLARI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343082463114869"/>
                  <c:y val="4.946522523906448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TYT; 40%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8094864602872432"/>
                  <c:y val="-0.1527074772456699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AYT ; 60%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Sayfa1!$A$2:$A$5</c:f>
              <c:strCache>
                <c:ptCount val="2"/>
                <c:pt idx="0">
                  <c:v>TYT</c:v>
                </c:pt>
                <c:pt idx="1">
                  <c:v>AYT </c:v>
                </c:pt>
              </c:strCache>
            </c:strRef>
          </c:cat>
          <c:val>
            <c:numRef>
              <c:f>Sayfa1!$B$2:$B$5</c:f>
              <c:numCache>
                <c:formatCode>0%</c:formatCode>
                <c:ptCount val="4"/>
                <c:pt idx="0">
                  <c:v>0.4</c:v>
                </c:pt>
                <c:pt idx="1">
                  <c:v>0.60000000000000064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89DAF7-ED1C-4F5E-8051-C4DBBCA71321}" type="datetimeFigureOut">
              <a:rPr lang="tr-TR" smtClean="0"/>
              <a:pPr/>
              <a:t>5.5.2020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7851648" cy="2286016"/>
          </a:xfrm>
        </p:spPr>
        <p:txBody>
          <a:bodyPr>
            <a:normAutofit/>
          </a:bodyPr>
          <a:lstStyle/>
          <a:p>
            <a:r>
              <a:rPr lang="tr-TR" sz="9600" dirty="0" smtClean="0"/>
              <a:t>YKS NEDİR ?</a:t>
            </a:r>
            <a:endParaRPr lang="tr-TR" sz="9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786314" y="5000636"/>
            <a:ext cx="3601782" cy="107157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r-TR" dirty="0" smtClean="0"/>
              <a:t>SİNOP BİLİM VE SANAT MERKEZİ </a:t>
            </a:r>
          </a:p>
          <a:p>
            <a:pPr algn="r"/>
            <a:r>
              <a:rPr lang="tr-TR" dirty="0" smtClean="0"/>
              <a:t>REHBERLİK SERVİSİ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00298" y="1857364"/>
            <a:ext cx="42870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BARAJ PUANLARI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8596" y="3214686"/>
            <a:ext cx="82868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150 PUAN: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TYT testinden 150 puan ve üzeri alanlar 2. oturum (Alan Yeterlilik Testi) sınavına girme ve meslek yüksek okullarını tercih etme hakkı elde edecek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170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C203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Sözel, Sayısal, Eşit Ağırlık ve Dil puan türlerinde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170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puan ve üzeri alanlar Lisans programlarını tercih edebilecekler.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 PUAN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C203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TYT  puanından 200 puan ve üzeri alanlar, isterlerse   puanlarını bir sonraki yıl kullanabilecekler.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DOKTOR GÃRSEL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58" name="AutoShape 6" descr="DOKTOR GÃRSEL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60" name="AutoShape 8" descr="DOKTOR GÃRSEL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7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1714512" cy="1886383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3071802" y="3143248"/>
            <a:ext cx="178595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TIP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SAYISAL 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BİN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1663846" cy="1814945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571472" y="3071810"/>
            <a:ext cx="164307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HUKUK</a:t>
            </a:r>
          </a:p>
          <a:p>
            <a:pPr algn="ctr"/>
            <a:r>
              <a: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EŞİT AĞIRLIK</a:t>
            </a:r>
          </a:p>
          <a:p>
            <a:pPr algn="ctr"/>
            <a:r>
              <a: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190 BİN</a:t>
            </a:r>
            <a:endParaRPr lang="tr-T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2"/>
            <a:ext cx="1785950" cy="2071702"/>
          </a:xfrm>
          <a:prstGeom prst="rect">
            <a:avLst/>
          </a:prstGeom>
          <a:noFill/>
        </p:spPr>
      </p:pic>
      <p:pic>
        <p:nvPicPr>
          <p:cNvPr id="13" name="12 Resi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000240"/>
            <a:ext cx="1571636" cy="2000264"/>
          </a:xfrm>
          <a:prstGeom prst="rect">
            <a:avLst/>
          </a:prstGeom>
          <a:noFill/>
        </p:spPr>
      </p:pic>
      <p:sp>
        <p:nvSpPr>
          <p:cNvPr id="14" name="13 Dikdörtgen"/>
          <p:cNvSpPr/>
          <p:nvPr/>
        </p:nvSpPr>
        <p:spPr>
          <a:xfrm>
            <a:off x="5072066" y="3143248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MÜHENDİSLİK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SAYISAL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300 BİN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7143768" y="3286124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ÖĞRETMENLİK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300 BİN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Resi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214818"/>
            <a:ext cx="1504950" cy="2071702"/>
          </a:xfrm>
          <a:prstGeom prst="rect">
            <a:avLst/>
          </a:prstGeom>
          <a:noFill/>
        </p:spPr>
      </p:pic>
      <p:sp>
        <p:nvSpPr>
          <p:cNvPr id="17" name="16 Dikdörtgen"/>
          <p:cNvSpPr/>
          <p:nvPr/>
        </p:nvSpPr>
        <p:spPr>
          <a:xfrm>
            <a:off x="3857620" y="5643578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MİMARLIK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SAYISAL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250 BİN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2285984" y="857232"/>
            <a:ext cx="6758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SIRALAMA BARAJI OLAN BÖLÜMLER</a:t>
            </a:r>
            <a:endParaRPr 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4286256"/>
            <a:ext cx="7643866" cy="12144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--- ÖĞRENCİ BİR PROGRAMI KAZANDIĞI ZAMAN OBP PUANI DİĞER 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YIL YARIYA DÜŞECEKTİR!!!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--- İKİNİCİ YIL NORMALE DÖNECEKTİR!!!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7158" y="1500174"/>
            <a:ext cx="82868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sz="32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ORTAÖĞRETİM BAŞARI PUANI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tr-TR" sz="32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Diploma puanı önce 5, daha sonra 0,12 ile çarpılarak bulunur.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az 30, en fazla 60 gelir.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6124"/>
            <a:ext cx="81439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Alınabilecek en yüksek puan 500 (ham)+ 60 (okuldan)=560’dır.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xmlns="" id="{23EAAB9D-94D0-457C-BFAB-F34A419D8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4812282"/>
              </p:ext>
            </p:extLst>
          </p:nvPr>
        </p:nvGraphicFramePr>
        <p:xfrm>
          <a:off x="1259632" y="1412777"/>
          <a:ext cx="7560840" cy="4491499"/>
        </p:xfrm>
        <a:graphic>
          <a:graphicData uri="http://schemas.openxmlformats.org/drawingml/2006/table">
            <a:tbl>
              <a:tblPr/>
              <a:tblGrid>
                <a:gridCol w="1890210">
                  <a:extLst>
                    <a:ext uri="{9D8B030D-6E8A-4147-A177-3AD203B41FA5}">
                      <a16:colId xmlns:a16="http://schemas.microsoft.com/office/drawing/2014/main" xmlns="" val="51360262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xmlns="" val="2077705685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xmlns="" val="3531573679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xmlns="" val="600759728"/>
                    </a:ext>
                  </a:extLst>
                </a:gridCol>
              </a:tblGrid>
              <a:tr h="1212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Yıllar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Toplam Başvuran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Toplam Yerleşen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Oran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3850098"/>
                  </a:ext>
                </a:extLst>
              </a:tr>
              <a:tr h="5464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2.086.115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922.275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7973816"/>
                  </a:ext>
                </a:extLst>
              </a:tr>
              <a:tr h="5464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2.126.681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983.090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188852"/>
                  </a:ext>
                </a:extLst>
              </a:tr>
              <a:tr h="5464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2.256.367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961.864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2937322"/>
                  </a:ext>
                </a:extLst>
              </a:tr>
              <a:tr h="5464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2.265.844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825.397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1281663"/>
                  </a:ext>
                </a:extLst>
              </a:tr>
              <a:tr h="5464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2.381.412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857.240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9416605"/>
                  </a:ext>
                </a:extLst>
              </a:tr>
              <a:tr h="5464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tr-T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2.528.116</a:t>
                      </a:r>
                      <a:endParaRPr lang="tr-T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753.461</a:t>
                      </a:r>
                      <a:endParaRPr lang="tr-T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29,80</a:t>
                      </a:r>
                      <a:endParaRPr lang="tr-T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43DE1F96-288F-42C3-85D0-45D3DD993A2D}"/>
              </a:ext>
            </a:extLst>
          </p:cNvPr>
          <p:cNvSpPr txBox="1"/>
          <p:nvPr/>
        </p:nvSpPr>
        <p:spPr>
          <a:xfrm>
            <a:off x="1043608" y="4046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SON BEŞ YIL BAŞVURAN-YERLEŞEN SAYILARI</a:t>
            </a:r>
          </a:p>
        </p:txBody>
      </p:sp>
    </p:spTree>
    <p:extLst>
      <p:ext uri="{BB962C8B-B14F-4D97-AF65-F5344CB8AC3E}">
        <p14:creationId xmlns="" xmlns:p14="http://schemas.microsoft.com/office/powerpoint/2010/main" val="23244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785918" y="21429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 YKS TERCİHLERİNDE EN POPÜLER BÖLÜMLER</a:t>
            </a:r>
            <a:endParaRPr lang="tr-T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3999" cy="57150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18573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 YKS YERLEŞTİRME SONUCUNA GÖRE EN FAZLA BOŞ KONTENJANA SAHİP PROGRAMLAR</a:t>
            </a:r>
            <a:endParaRPr lang="tr-T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857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20" y="1785927"/>
            <a:ext cx="8286807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 smtClean="0">
                <a:ln/>
                <a:solidFill>
                  <a:schemeClr val="accent3"/>
                </a:solidFill>
                <a:effectLst/>
              </a:rPr>
              <a:t>Yüksek Öğretim Kurumları </a:t>
            </a:r>
            <a:r>
              <a:rPr lang="tr-TR" sz="2800" b="1" dirty="0" smtClean="0">
                <a:ln/>
                <a:solidFill>
                  <a:schemeClr val="accent3"/>
                </a:solidFill>
              </a:rPr>
              <a:t>Sınavı</a:t>
            </a:r>
          </a:p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YKS </a:t>
            </a:r>
            <a:r>
              <a:rPr lang="tr-TR" sz="5400" b="1" dirty="0" smtClean="0">
                <a:ln/>
                <a:solidFill>
                  <a:schemeClr val="accent3"/>
                </a:solidFill>
              </a:rPr>
              <a:t>2019-2020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285852" y="3714753"/>
          <a:ext cx="7072362" cy="2646454"/>
        </p:xfrm>
        <a:graphic>
          <a:graphicData uri="http://schemas.openxmlformats.org/drawingml/2006/table">
            <a:tbl>
              <a:tblPr/>
              <a:tblGrid>
                <a:gridCol w="3536181"/>
                <a:gridCol w="3536181"/>
              </a:tblGrid>
              <a:tr h="8076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YÜKSEK ÖĞRETİM KURUMLARI SINAVI (YKS)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OTURUM SAYISI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Calibri"/>
                          <a:ea typeface="Times New Roman"/>
                          <a:cs typeface="Times New Roman"/>
                        </a:rPr>
                        <a:t>SINAV TARİHİ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latin typeface="Calibri"/>
                          <a:ea typeface="Times New Roman"/>
                          <a:cs typeface="Times New Roman"/>
                        </a:rPr>
                        <a:t>27-28.06.2020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Calibri"/>
                          <a:ea typeface="Times New Roman"/>
                          <a:cs typeface="Times New Roman"/>
                        </a:rPr>
                        <a:t>OTURUMLAR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latin typeface="Calibri"/>
                          <a:ea typeface="Times New Roman"/>
                          <a:cs typeface="Times New Roman"/>
                        </a:rPr>
                        <a:t>TYT-AYT-DİL (CUMARTESİ/PAZAR)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Calibri"/>
                          <a:ea typeface="Times New Roman"/>
                          <a:cs typeface="Times New Roman"/>
                        </a:rPr>
                        <a:t>BARAJ PUANI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latin typeface="Calibri"/>
                          <a:ea typeface="Times New Roman"/>
                          <a:cs typeface="Times New Roman"/>
                        </a:rPr>
                        <a:t>150-170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2071678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I.OTURUM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TYT (TEMEL YETENEK SINAVI)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TYT’de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Türkçe, Sosyal Bilimler, Temel Matematik ve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Fen Bilimleri alanları ile ilgili sorular yer alacaktır.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500034" y="1785926"/>
          <a:ext cx="8072495" cy="1136338"/>
        </p:xfrm>
        <a:graphic>
          <a:graphicData uri="http://schemas.openxmlformats.org/drawingml/2006/table">
            <a:tbl>
              <a:tblPr/>
              <a:tblGrid>
                <a:gridCol w="2786303"/>
                <a:gridCol w="3387269"/>
                <a:gridCol w="189892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TÜRKÇE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MATEMATİK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2500298" y="92867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TYT SINAVINDA</a:t>
            </a:r>
            <a:endParaRPr lang="tr-TR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00034" y="3000372"/>
          <a:ext cx="8072494" cy="3505200"/>
        </p:xfrm>
        <a:graphic>
          <a:graphicData uri="http://schemas.openxmlformats.org/drawingml/2006/table">
            <a:tbl>
              <a:tblPr/>
              <a:tblGrid>
                <a:gridCol w="2786302"/>
                <a:gridCol w="3387269"/>
                <a:gridCol w="18989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SOSYAL BİLİMLER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Coğrafya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D.K.A.Bilgisi </a:t>
                      </a: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Felsefe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Tarih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 BİLİMLERİ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Biyoloji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Fizik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Kimya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1547664" y="548680"/>
            <a:ext cx="5213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TYT TOPLAM 120 SORU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165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DAKİKADIR.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000240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II.OTURUM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AYT (ALAN YETERLİLİK SINAVI)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85720" y="3500438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İkinci oturum olan Alan Yeterlilik Sınavında  her birinde 40’ar soru olan 4 alan testi yer alacaktır.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357158" y="1735455"/>
          <a:ext cx="8286808" cy="4924044"/>
        </p:xfrm>
        <a:graphic>
          <a:graphicData uri="http://schemas.openxmlformats.org/drawingml/2006/table">
            <a:tbl>
              <a:tblPr/>
              <a:tblGrid>
                <a:gridCol w="4330880"/>
                <a:gridCol w="2681431"/>
                <a:gridCol w="12744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Türk Dili ve Edebiyatı-Sosyal Bilimler-1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Türk Dili ve Edebiyatı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Coğrafya -1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Tarih -1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Matematik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Matematik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Sosyal Bilimler-2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Coğrafya – 2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D.K.A.  Bilgisi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Felsefe Grubu 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Tarih – 2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 Bilimleri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Biyoloji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Fizik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Kimya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Dikdörtgen"/>
          <p:cNvSpPr/>
          <p:nvPr/>
        </p:nvSpPr>
        <p:spPr>
          <a:xfrm>
            <a:off x="2714612" y="6286520"/>
            <a:ext cx="340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AYT 160 SORU 180 DAKİKADIR.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2571736" y="57148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AYT SINAVINDA</a:t>
            </a:r>
            <a:endParaRPr lang="tr-TR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142976" y="2571744"/>
          <a:ext cx="6572296" cy="630936"/>
        </p:xfrm>
        <a:graphic>
          <a:graphicData uri="http://schemas.openxmlformats.org/drawingml/2006/table">
            <a:tbl>
              <a:tblPr/>
              <a:tblGrid>
                <a:gridCol w="2629727"/>
                <a:gridCol w="2396543"/>
                <a:gridCol w="154602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YABANCI DİL</a:t>
                      </a:r>
                      <a:endParaRPr lang="tr-T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71670" y="1643050"/>
            <a:ext cx="520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YABANCI DİL TESTİ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857356" y="3357562"/>
            <a:ext cx="527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YABANCI DİL SINAVI 80 SORU 120 DAKİKADIR.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500298" y="378619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TESTLERİN ORANLARI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Grafik"/>
          <p:cNvGraphicFramePr/>
          <p:nvPr/>
        </p:nvGraphicFramePr>
        <p:xfrm>
          <a:off x="2285984" y="4286256"/>
          <a:ext cx="4572032" cy="208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85786" y="1428736"/>
            <a:ext cx="7500990" cy="12366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SÖZEL PUAN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	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Türk Dili ve Edebiyatı – Sosyal Bilimler-1 Testi % 30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Sosyal Bilimler-2 Testi 	%30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2643182"/>
            <a:ext cx="7500990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SAYISAL PUAN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 	 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Matematik Testi         	% 30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Fen Bilimleri Testi       	%30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85786" y="3786190"/>
            <a:ext cx="7500990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EŞİT AĞIRLIK PUANI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       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Matematik Testi	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 30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Türk Dili ve Edebiyatı – Sosyal Bilimler-1 Testi  %30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85786" y="4929198"/>
            <a:ext cx="7500990" cy="8763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DİL PUANI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	 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Yabancı Dil Testi 		% 60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14546" y="642918"/>
            <a:ext cx="5500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PUAN TÜRLERİ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7144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HANGİ PUAN TÜRÜ İÇİN HANGİ TESTİ ÇÖZMELİ?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4282" y="2500306"/>
            <a:ext cx="84998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SÖZEL PUAN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Türk Dili ve Edebiyatı- Sosyal Bilimler-1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Sosyal Bilimler-2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SAYISAL PUAN=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Matematik + Fen Bilimleri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EŞİT AĞIRLIK PUANI=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Matematik + Türk Dili ve Edebiyatı- Sosyal Bilimler-1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504</Words>
  <Application>Microsoft Office PowerPoint</Application>
  <PresentationFormat>Ekran Gösterisi (4:3)</PresentationFormat>
  <Paragraphs>194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YKS NEDİR ?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NEDİR ?</dc:title>
  <dc:creator>Windows Kullanıcısı</dc:creator>
  <cp:lastModifiedBy>Zeynep Erdoğan</cp:lastModifiedBy>
  <cp:revision>22</cp:revision>
  <dcterms:created xsi:type="dcterms:W3CDTF">2018-09-18T17:42:56Z</dcterms:created>
  <dcterms:modified xsi:type="dcterms:W3CDTF">2020-05-05T15:05:18Z</dcterms:modified>
</cp:coreProperties>
</file>